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  <p:sldMasterId id="2147483705" r:id="rId5"/>
    <p:sldMasterId id="2147483722" r:id="rId6"/>
  </p:sldMasterIdLst>
  <p:notesMasterIdLst>
    <p:notesMasterId r:id="rId38"/>
  </p:notesMasterIdLst>
  <p:sldIdLst>
    <p:sldId id="275" r:id="rId7"/>
    <p:sldId id="276" r:id="rId8"/>
    <p:sldId id="285" r:id="rId9"/>
    <p:sldId id="265" r:id="rId10"/>
    <p:sldId id="286" r:id="rId11"/>
    <p:sldId id="310" r:id="rId12"/>
    <p:sldId id="320" r:id="rId13"/>
    <p:sldId id="326" r:id="rId14"/>
    <p:sldId id="311" r:id="rId15"/>
    <p:sldId id="312" r:id="rId16"/>
    <p:sldId id="313" r:id="rId17"/>
    <p:sldId id="314" r:id="rId18"/>
    <p:sldId id="315" r:id="rId19"/>
    <p:sldId id="302" r:id="rId20"/>
    <p:sldId id="288" r:id="rId21"/>
    <p:sldId id="303" r:id="rId22"/>
    <p:sldId id="318" r:id="rId23"/>
    <p:sldId id="317" r:id="rId24"/>
    <p:sldId id="293" r:id="rId25"/>
    <p:sldId id="300" r:id="rId26"/>
    <p:sldId id="325" r:id="rId27"/>
    <p:sldId id="291" r:id="rId28"/>
    <p:sldId id="289" r:id="rId29"/>
    <p:sldId id="305" r:id="rId30"/>
    <p:sldId id="306" r:id="rId31"/>
    <p:sldId id="307" r:id="rId32"/>
    <p:sldId id="309" r:id="rId33"/>
    <p:sldId id="256" r:id="rId34"/>
    <p:sldId id="323" r:id="rId35"/>
    <p:sldId id="324" r:id="rId36"/>
    <p:sldId id="327" r:id="rId3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472C4"/>
    <a:srgbClr val="0B5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78000" autoAdjust="0"/>
  </p:normalViewPr>
  <p:slideViewPr>
    <p:cSldViewPr snapToGrid="0">
      <p:cViewPr varScale="1">
        <p:scale>
          <a:sx n="90" d="100"/>
          <a:sy n="90" d="100"/>
        </p:scale>
        <p:origin x="52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Кроме диплома государственного образца, студенты получают сертификаты компаний мирового уровня </a:t>
            </a:r>
            <a:r>
              <a:rPr lang="ru-RU" dirty="0" err="1" smtClean="0"/>
              <a:t>Microsoft</a:t>
            </a:r>
            <a:r>
              <a:rPr lang="ru-RU" dirty="0" smtClean="0"/>
              <a:t>, </a:t>
            </a:r>
            <a:r>
              <a:rPr lang="ru-RU" dirty="0" err="1" smtClean="0"/>
              <a:t>Cisco</a:t>
            </a:r>
            <a:r>
              <a:rPr lang="ru-RU" dirty="0" smtClean="0"/>
              <a:t>, </a:t>
            </a:r>
            <a:r>
              <a:rPr lang="ru-RU" dirty="0" err="1" smtClean="0"/>
              <a:t>Autodesk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245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3. Также нужно дописать где можно работать с названиями компаний наших из Днепра. </a:t>
            </a:r>
            <a:endParaRPr lang="en-US" dirty="0" smtClean="0"/>
          </a:p>
          <a:p>
            <a:r>
              <a:rPr lang="ru-RU" dirty="0" smtClean="0"/>
              <a:t>Днепропетровский офис </a:t>
            </a:r>
            <a:r>
              <a:rPr lang="ru-RU" dirty="0" err="1" smtClean="0"/>
              <a:t>Ciklum</a:t>
            </a:r>
            <a:r>
              <a:rPr lang="ru-RU" dirty="0" smtClean="0"/>
              <a:t> занял семь верхних этажей торгово-офисного центра «Ступени» на Баррикадной.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341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1. Также нужно добавить инфо про трудоустройство и про то что нас поддерживают ИТ компании ( написать какие ) </a:t>
            </a:r>
          </a:p>
          <a:p>
            <a:endParaRPr lang="ru-RU" dirty="0" smtClean="0"/>
          </a:p>
          <a:p>
            <a:r>
              <a:rPr lang="ru-RU" dirty="0" smtClean="0"/>
              <a:t>3. Также нужно дописать где можно работать с названиями компаний наших из Днепра.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437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904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4710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Захисти проектів 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fld id="{D1E31B52-DA71-47CA-AD4A-CA6594A61B6F}" type="slidenum">
              <a:rPr kumimoji="0" lang="ru-RU" altLang="uk-UA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25000"/>
                <a:buFontTx/>
                <a:buNone/>
                <a:tabLst/>
                <a:defRPr/>
              </a:pPr>
              <a:t>27</a:t>
            </a:fld>
            <a:endParaRPr kumimoji="0" lang="ru-RU" altLang="uk-UA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02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929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solidFill>
                  <a:srgbClr val="0070C0"/>
                </a:solidFill>
                <a:latin typeface="Ubuntu" pitchFamily="34" charset="0"/>
              </a:rPr>
              <a:t>Желающих очень много, количество мест ограничено, поэтому спешите заключить договора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36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IT является фундаментом нового качества жизни и для нашего города.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По данным</a:t>
            </a:r>
            <a:r>
              <a:rPr lang="ru-RU" baseline="0" dirty="0" smtClean="0"/>
              <a:t> </a:t>
            </a:r>
            <a:r>
              <a:rPr lang="en-US" baseline="0" dirty="0" smtClean="0"/>
              <a:t>IT Community </a:t>
            </a:r>
            <a:r>
              <a:rPr lang="en-US" baseline="0" dirty="0" err="1" smtClean="0"/>
              <a:t>Dniro</a:t>
            </a:r>
            <a:r>
              <a:rPr lang="ru-RU" dirty="0" smtClean="0"/>
              <a:t>, Днепр входит в первую пятерку городов Украины по уровню развития IT-отрасли. </a:t>
            </a:r>
            <a:endParaRPr lang="en-US" dirty="0" smtClean="0"/>
          </a:p>
          <a:p>
            <a:r>
              <a:rPr lang="ru-RU" dirty="0" smtClean="0"/>
              <a:t>Около 170 IT-компаний имеют офисы в нашем городе, в них работает более 7000 специалистов, и этот показатель постоянно растет.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Ожидается, что к 2025 году количество IT специалистов удвоится. Все это говорит об огромном потенциале IT индустрии в нашем городе, о спросе на IT специалистов, больших возможностях для них в трудоустройстве. </a:t>
            </a:r>
            <a:endParaRPr lang="en-US" dirty="0" smtClean="0"/>
          </a:p>
          <a:p>
            <a:r>
              <a:rPr lang="ru-RU" dirty="0" smtClean="0"/>
              <a:t>Кроме того, наши специалисты ценятся также и в мире. </a:t>
            </a:r>
            <a:endParaRPr lang="en-US" dirty="0" smtClean="0"/>
          </a:p>
          <a:p>
            <a:r>
              <a:rPr lang="ru-RU" dirty="0" smtClean="0"/>
              <a:t>Об этом может свидетельствовать тот факт, что 13 украинских IT-компаний вошли в рейтинг 100 лучших </a:t>
            </a:r>
            <a:r>
              <a:rPr lang="ru-RU" dirty="0" err="1" smtClean="0"/>
              <a:t>аутсорсинговых</a:t>
            </a:r>
            <a:r>
              <a:rPr lang="ru-RU" dirty="0" smtClean="0"/>
              <a:t> компаний мира. </a:t>
            </a:r>
            <a:endParaRPr lang="en-US" dirty="0" smtClean="0"/>
          </a:p>
          <a:p>
            <a:r>
              <a:rPr lang="ru-RU" dirty="0" smtClean="0"/>
              <a:t>На сегодня IT сектор обеспечивает 4% ВВП Украины. </a:t>
            </a:r>
            <a:endParaRPr lang="en-US" dirty="0" smtClean="0"/>
          </a:p>
          <a:p>
            <a:r>
              <a:rPr lang="ru-RU" dirty="0" smtClean="0"/>
              <a:t>Есть основания полагать, что через 2 года он превысит 6% (6,8).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788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Стремительное развитие IT-индустрии и острая потребность в высококвалифицированных специалистах и послужили причиной появления в нашем городе высшего учебного заведения нового поколения, современного, идущего в ногу с мировыми IT тенденциями. </a:t>
            </a:r>
          </a:p>
          <a:p>
            <a:endParaRPr lang="ru-RU" dirty="0" smtClean="0"/>
          </a:p>
          <a:p>
            <a:r>
              <a:rPr lang="ru-RU" dirty="0" smtClean="0"/>
              <a:t>Всем в нашем городе хорошо известна Компьютерная академия «ШАГ», которая работает с 2001 года. </a:t>
            </a:r>
          </a:p>
          <a:p>
            <a:endParaRPr lang="ru-RU" smtClean="0"/>
          </a:p>
          <a:p>
            <a:r>
              <a:rPr lang="ru-RU" smtClean="0"/>
              <a:t>Именно </a:t>
            </a:r>
            <a:r>
              <a:rPr lang="ru-RU" dirty="0" smtClean="0"/>
              <a:t>на базе данного учреждения и был создан новый университет. </a:t>
            </a:r>
          </a:p>
          <a:p>
            <a:endParaRPr lang="ru-RU" dirty="0" smtClean="0"/>
          </a:p>
          <a:p>
            <a:r>
              <a:rPr lang="ru-RU" dirty="0" smtClean="0"/>
              <a:t>Теперь и в нашем городе появилась возможность получить высшее IT образование на самом современном уровне по специальности Компьютерные науки.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84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 университет дает возможность получить самые нужные и ценные знания, а не просто диплом как корочку.</a:t>
            </a:r>
          </a:p>
          <a:p>
            <a:r>
              <a:rPr lang="ru-RU" dirty="0" smtClean="0"/>
              <a:t>Поэтому, обучение построено на самых современных и актуальных программах, согласованных с IT сообществом Днепра, соответствует мировым трендам развития IT рынка. </a:t>
            </a:r>
          </a:p>
          <a:p>
            <a:endParaRPr lang="ru-RU" dirty="0" smtClean="0"/>
          </a:p>
          <a:p>
            <a:r>
              <a:rPr lang="ru-RU" dirty="0" smtClean="0"/>
              <a:t>Программа обучения включает три специализации: Разработка программного обеспечения, Сети и </a:t>
            </a:r>
            <a:r>
              <a:rPr lang="ru-RU" dirty="0" err="1" smtClean="0"/>
              <a:t>кибербезопасность</a:t>
            </a:r>
            <a:r>
              <a:rPr lang="ru-RU" dirty="0" smtClean="0"/>
              <a:t>, Компьютерная графика и дизайн. В программу обучения входят только те дисциплины, которые действительно будут востребованы в будущем IT специалистом. Большое внимание уделяется освоению английского языка, умению критически мыслить, способности к взаимодействию и коммуникации, навыкам командной работы, творческому подходу к делу, элементам менеджмента и умению публично представлять свой проект.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504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1638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Авторські – експертиза в ІТ, співпраця з компанія 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09EF63-0C80-4536-AAA1-3DC14EAAF854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501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4579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FAC783-575D-498B-9F18-0EEF2B36B56F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0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662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4BAD7B-E1A5-4692-9395-2D0056D6D06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68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8675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F0BA59-6595-46FC-B206-5ECD0350E2B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8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9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31406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77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767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04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0842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558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558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487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598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1" y="1122364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63" indent="0" algn="ctr">
              <a:buNone/>
              <a:defRPr sz="2000"/>
            </a:lvl2pPr>
            <a:lvl3pPr marL="914126" indent="0" algn="ctr">
              <a:buNone/>
              <a:defRPr sz="1800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210C19D9-C42E-4861-AFCA-D007DA875B64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04837073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A9C50CD9-7C24-40DE-8BA7-B04E318E79A4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25539317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FB011439-116F-40D3-A76C-EEF2344819E7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1379030339"/>
      </p:ext>
    </p:extLst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111A28AB-AA1C-4FAB-A69D-023649B976D0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906296586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769FD7C7-A97E-4A2A-89EB-504E74BCEEF3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510928092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BB5508CE-DFAE-4BE2-9B23-6AF5FFB46BB3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43942033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CA855609-3C1A-4693-8858-48B4E76750FB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1647462129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DC84B266-81A3-48D6-8F10-CD90FBF7C119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925913112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400"/>
            </a:lvl3pPr>
            <a:lvl4pPr marL="1371189" indent="0">
              <a:buNone/>
              <a:defRPr sz="2000"/>
            </a:lvl4pPr>
            <a:lvl5pPr marL="1828251" indent="0">
              <a:buNone/>
              <a:defRPr sz="2000"/>
            </a:lvl5pPr>
            <a:lvl6pPr marL="2285314" indent="0">
              <a:buNone/>
              <a:defRPr sz="2000"/>
            </a:lvl6pPr>
            <a:lvl7pPr marL="2742377" indent="0">
              <a:buNone/>
              <a:defRPr sz="2000"/>
            </a:lvl7pPr>
            <a:lvl8pPr marL="3199440" indent="0">
              <a:buNone/>
              <a:defRPr sz="2000"/>
            </a:lvl8pPr>
            <a:lvl9pPr marL="3656503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2435D2E3-E832-4F5D-A896-445074573EA5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935601044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762D58DF-8AB7-4E63-BC3F-5C2A6E92E4DD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203355949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322AF671-4275-4A13-876F-2724C26FB9A1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8094197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685" r:id="rId14"/>
    <p:sldLayoutId id="214748373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title"/>
          </p:nvPr>
        </p:nvSpPr>
        <p:spPr bwMode="auto">
          <a:xfrm>
            <a:off x="838310" y="365041"/>
            <a:ext cx="10515382" cy="132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заголовка</a:t>
            </a:r>
          </a:p>
        </p:txBody>
      </p:sp>
      <p:sp>
        <p:nvSpPr>
          <p:cNvPr id="2051" name="Текст 2"/>
          <p:cNvSpPr>
            <a:spLocks noGrp="1"/>
          </p:cNvSpPr>
          <p:nvPr>
            <p:ph type="body" idx="1"/>
          </p:nvPr>
        </p:nvSpPr>
        <p:spPr bwMode="auto">
          <a:xfrm>
            <a:off x="838310" y="1825203"/>
            <a:ext cx="10515382" cy="435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текста</a:t>
            </a:r>
          </a:p>
          <a:p>
            <a:pPr lvl="1"/>
            <a:r>
              <a:rPr lang="ru-RU" altLang="uk-UA" smtClean="0"/>
              <a:t>Второй уровень</a:t>
            </a:r>
          </a:p>
          <a:p>
            <a:pPr lvl="2"/>
            <a:r>
              <a:rPr lang="ru-RU" altLang="uk-UA" smtClean="0"/>
              <a:t>Третий уровень</a:t>
            </a:r>
          </a:p>
          <a:p>
            <a:pPr lvl="3"/>
            <a:r>
              <a:rPr lang="ru-RU" altLang="uk-UA" smtClean="0"/>
              <a:t>Четвертый уровень</a:t>
            </a:r>
          </a:p>
          <a:p>
            <a:pPr lvl="4"/>
            <a:r>
              <a:rPr lang="ru-RU" altLang="uk-UA" smtClean="0"/>
              <a:t>Пятый уровень</a:t>
            </a:r>
          </a:p>
        </p:txBody>
      </p:sp>
      <p:sp>
        <p:nvSpPr>
          <p:cNvPr id="2052" name="Дата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309" y="6356467"/>
            <a:ext cx="2743557" cy="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3" name="Нижний колонтитул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9127" y="6356467"/>
            <a:ext cx="4113748" cy="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4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8610134" y="6356467"/>
            <a:ext cx="2743557" cy="36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SzPct val="25000"/>
              <a:defRPr sz="1600" smtClean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3D4DE25A-625B-4826-8E01-ABDFF0D7A1CE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42142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2pPr>
      <a:lvl3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3pPr>
      <a:lvl4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4pPr>
      <a:lvl5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5pPr>
      <a:lvl6pPr marL="457109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6pPr>
      <a:lvl7pPr marL="914217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7pPr>
      <a:lvl8pPr marL="1371326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8pPr>
      <a:lvl9pPr marL="1828434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9pPr>
    </p:titleStyle>
    <p:bodyStyle>
      <a:lvl1pPr marL="226968" indent="-226968" algn="l" defTabSz="9126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4076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185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293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5402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9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.png"/><Relationship Id="rId3" Type="http://schemas.openxmlformats.org/officeDocument/2006/relationships/image" Target="../media/image22.png"/><Relationship Id="rId7" Type="http://schemas.microsoft.com/office/2007/relationships/hdphoto" Target="../media/hdphoto2.wdp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207968" y="3106280"/>
            <a:ext cx="86370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Высшее </a:t>
            </a:r>
            <a:r>
              <a:rPr lang="en-US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4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- образование</a:t>
            </a:r>
            <a:endParaRPr lang="ru-RU" sz="44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будущего!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40" y="447960"/>
            <a:ext cx="1415970" cy="14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1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5"/>
          <a:stretch/>
        </p:blipFill>
        <p:spPr>
          <a:xfrm>
            <a:off x="0" y="12700"/>
            <a:ext cx="12306300" cy="6857500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193C92B-4663-40FD-BD95-3789452C2C5D}"/>
              </a:ext>
            </a:extLst>
          </p:cNvPr>
          <p:cNvSpPr/>
          <p:nvPr/>
        </p:nvSpPr>
        <p:spPr>
          <a:xfrm>
            <a:off x="7128835" y="5159329"/>
            <a:ext cx="4752425" cy="647550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DB82C6-7C4C-426F-9757-60A5F76288C3}"/>
              </a:ext>
            </a:extLst>
          </p:cNvPr>
          <p:cNvSpPr txBox="1"/>
          <p:nvPr/>
        </p:nvSpPr>
        <p:spPr>
          <a:xfrm>
            <a:off x="6746325" y="5190781"/>
            <a:ext cx="5009617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Практические занятия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</a:t>
            </a:r>
            <a:endParaRPr lang="uk-UA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76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6160"/>
          <a:stretch/>
        </p:blipFill>
        <p:spPr bwMode="auto">
          <a:xfrm>
            <a:off x="4408" y="-12700"/>
            <a:ext cx="12187592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215F7-E10E-4E58-8B97-521437E379DB}"/>
              </a:ext>
            </a:extLst>
          </p:cNvPr>
          <p:cNvSpPr/>
          <p:nvPr/>
        </p:nvSpPr>
        <p:spPr>
          <a:xfrm>
            <a:off x="264082" y="404720"/>
            <a:ext cx="6239018" cy="555496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sz="3199" kern="0" dirty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CC7A8-48B5-4474-AD73-82F0F71238D1}"/>
              </a:ext>
            </a:extLst>
          </p:cNvPr>
          <p:cNvSpPr txBox="1"/>
          <p:nvPr/>
        </p:nvSpPr>
        <p:spPr>
          <a:xfrm>
            <a:off x="408511" y="404720"/>
            <a:ext cx="5904133" cy="5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  <a:sym typeface="Arial" charset="0"/>
              </a:rPr>
              <a:t>Мастер-классы от экспертов</a:t>
            </a:r>
            <a:endParaRPr lang="ru-RU" sz="3199" dirty="0">
              <a:solidFill>
                <a:schemeClr val="bg1"/>
              </a:solidFill>
              <a:latin typeface="Calibri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35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0" b="7474"/>
          <a:stretch/>
        </p:blipFill>
        <p:spPr bwMode="auto">
          <a:xfrm>
            <a:off x="-970" y="-38101"/>
            <a:ext cx="12190766" cy="690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2AE482-EA13-46F2-B1E9-3390EE2FAF39}"/>
              </a:ext>
            </a:extLst>
          </p:cNvPr>
          <p:cNvSpPr/>
          <p:nvPr/>
        </p:nvSpPr>
        <p:spPr>
          <a:xfrm>
            <a:off x="479932" y="549148"/>
            <a:ext cx="479948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2315D-7033-42C7-B4C6-A77E125C0319}"/>
              </a:ext>
            </a:extLst>
          </p:cNvPr>
          <p:cNvSpPr txBox="1"/>
          <p:nvPr/>
        </p:nvSpPr>
        <p:spPr>
          <a:xfrm>
            <a:off x="479932" y="549148"/>
            <a:ext cx="5904133" cy="5840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Воркшопы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и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тренинги</a:t>
            </a:r>
            <a:endParaRPr lang="ru-RU" sz="3199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10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347" b="12977"/>
          <a:stretch/>
        </p:blipFill>
        <p:spPr>
          <a:xfrm>
            <a:off x="0" y="1"/>
            <a:ext cx="12192000" cy="687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3928E8-E421-47C7-A2D8-52CB5B751F5C}"/>
              </a:ext>
            </a:extLst>
          </p:cNvPr>
          <p:cNvSpPr/>
          <p:nvPr/>
        </p:nvSpPr>
        <p:spPr>
          <a:xfrm>
            <a:off x="264082" y="5445452"/>
            <a:ext cx="678441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BCB38-4AAA-4F71-9B39-D8CAA2F88E40}"/>
              </a:ext>
            </a:extLst>
          </p:cNvPr>
          <p:cNvSpPr txBox="1"/>
          <p:nvPr/>
        </p:nvSpPr>
        <p:spPr>
          <a:xfrm>
            <a:off x="352983" y="5444870"/>
            <a:ext cx="6695518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uk-UA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Конкурсы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,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олимпиады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, </a:t>
            </a:r>
            <a:r>
              <a:rPr lang="ru-RU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хакатоны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162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1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3928E8-E421-47C7-A2D8-52CB5B751F5C}"/>
              </a:ext>
            </a:extLst>
          </p:cNvPr>
          <p:cNvSpPr/>
          <p:nvPr/>
        </p:nvSpPr>
        <p:spPr>
          <a:xfrm>
            <a:off x="749299" y="560523"/>
            <a:ext cx="5270500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BCB38-4AAA-4F71-9B39-D8CAA2F88E40}"/>
              </a:ext>
            </a:extLst>
          </p:cNvPr>
          <p:cNvSpPr txBox="1"/>
          <p:nvPr/>
        </p:nvSpPr>
        <p:spPr>
          <a:xfrm>
            <a:off x="838200" y="559941"/>
            <a:ext cx="50292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Практика в </a:t>
            </a:r>
            <a:r>
              <a:rPr lang="en-US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IT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компаниях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23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диплом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 smtClean="0">
                <a:solidFill>
                  <a:prstClr val="white"/>
                </a:solidFill>
                <a:latin typeface="ubuntu"/>
              </a:rPr>
              <a:t>государственного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образца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34845" y="5980414"/>
            <a:ext cx="211063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8523" y="5877173"/>
            <a:ext cx="2110636" cy="91440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87" y="1179443"/>
            <a:ext cx="4109097" cy="5612130"/>
          </a:xfrm>
          <a:prstGeom prst="rect">
            <a:avLst/>
          </a:prstGeom>
          <a:effectLst>
            <a:softEdge rad="0"/>
          </a:effectLst>
          <a:scene3d>
            <a:camera prst="isometricOffAxis1Right">
              <a:rot lat="20699999" lon="19799999" rev="0"/>
            </a:camera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617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84200" y="2008188"/>
            <a:ext cx="59563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Разработчик программного 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и администратор баз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Архитектор </a:t>
            </a:r>
            <a:r>
              <a:rPr lang="ru-RU" sz="2400" dirty="0"/>
              <a:t>программной системы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Аналитик </a:t>
            </a:r>
            <a:r>
              <a:rPr lang="ru-RU" sz="2400" dirty="0"/>
              <a:t>(проектировщик) программного 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Инженер </a:t>
            </a:r>
            <a:r>
              <a:rPr lang="ru-RU" sz="2400" dirty="0"/>
              <a:t>по контролю качества ПО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Тестировщик</a:t>
            </a:r>
            <a:r>
              <a:rPr lang="ru-RU" sz="2400" dirty="0" smtClean="0"/>
              <a:t>/</a:t>
            </a:r>
            <a:r>
              <a:rPr lang="ru-RU" sz="2400" dirty="0" err="1" smtClean="0"/>
              <a:t>Автотестировщик</a:t>
            </a:r>
            <a:r>
              <a:rPr lang="ru-RU" sz="2400" dirty="0" smtClean="0"/>
              <a:t> </a:t>
            </a:r>
            <a:r>
              <a:rPr lang="ru-RU" sz="2400" dirty="0"/>
              <a:t>(QA)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Руководитель </a:t>
            </a:r>
            <a:r>
              <a:rPr lang="ru-RU" sz="2400" dirty="0"/>
              <a:t>процесса создания программного </a:t>
            </a:r>
            <a:r>
              <a:rPr lang="ru-RU" sz="2400" dirty="0" smtClean="0"/>
              <a:t>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en-US" sz="2400" dirty="0" smtClean="0"/>
              <a:t>Android/</a:t>
            </a:r>
            <a:r>
              <a:rPr lang="en-US" sz="2400" dirty="0" err="1" smtClean="0"/>
              <a:t>iOS</a:t>
            </a:r>
            <a:endParaRPr lang="ru-RU" sz="2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7239000" y="200818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Front-end</a:t>
            </a:r>
            <a:r>
              <a:rPr lang="ru-RU" sz="2400" dirty="0"/>
              <a:t> </a:t>
            </a:r>
            <a:r>
              <a:rPr lang="ru-RU" sz="2400" dirty="0" smtClean="0"/>
              <a:t>разработчик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Back-end</a:t>
            </a:r>
            <a:r>
              <a:rPr lang="ru-RU" sz="2400" dirty="0" smtClean="0"/>
              <a:t> разработчик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Full</a:t>
            </a:r>
            <a:r>
              <a:rPr lang="ru-RU" sz="2400" dirty="0" smtClean="0"/>
              <a:t> </a:t>
            </a:r>
            <a:r>
              <a:rPr lang="ru-RU" sz="2400" dirty="0" err="1"/>
              <a:t>Stack</a:t>
            </a:r>
            <a:r>
              <a:rPr lang="ru-RU" sz="2400" dirty="0"/>
              <a:t> разработчик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229145"/>
            <a:ext cx="10096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Разработка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ПО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&amp;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Web-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программирование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1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838200" y="2336180"/>
            <a:ext cx="95805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Разработчик прикладного программного обеспечения.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и администратор баз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Администратор </a:t>
            </a:r>
            <a:r>
              <a:rPr lang="ru-RU" sz="2400" dirty="0"/>
              <a:t>информационной системы.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Системный </a:t>
            </a:r>
            <a:r>
              <a:rPr lang="ru-RU" sz="2400" dirty="0"/>
              <a:t>администратор.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Инженер </a:t>
            </a:r>
            <a:r>
              <a:rPr lang="ru-RU" sz="2400" dirty="0"/>
              <a:t>по организации защиты информационных систем.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Эксперт по защите информации.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средств защиты информации.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Аналитик </a:t>
            </a:r>
            <a:r>
              <a:rPr lang="ru-RU" sz="2400" dirty="0"/>
              <a:t>компьютерных систем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DevOps</a:t>
            </a:r>
            <a:endParaRPr lang="ru-RU" sz="2400" dirty="0"/>
          </a:p>
        </p:txBody>
      </p:sp>
      <p:sp>
        <p:nvSpPr>
          <p:cNvPr id="6" name="Rectangle 5"/>
          <p:cNvSpPr/>
          <p:nvPr/>
        </p:nvSpPr>
        <p:spPr>
          <a:xfrm>
            <a:off x="838200" y="1229023"/>
            <a:ext cx="10096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Сети 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и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</a:t>
            </a:r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кибербезопасность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64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Дизайнер </a:t>
            </a:r>
            <a:r>
              <a:rPr lang="ru-RU" sz="2400" dirty="0" smtClean="0"/>
              <a:t>сайтов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 smtClean="0"/>
              <a:t>Д</a:t>
            </a:r>
            <a:r>
              <a:rPr lang="ru-RU" sz="2400" dirty="0" err="1" smtClean="0"/>
              <a:t>изайнер</a:t>
            </a:r>
            <a:r>
              <a:rPr lang="ru-RU" sz="2400" dirty="0" smtClean="0"/>
              <a:t> мобильных приложений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Верстальщик сайтов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Дизайнер </a:t>
            </a:r>
            <a:r>
              <a:rPr lang="ru-RU" sz="2400" dirty="0"/>
              <a:t>полиграфической продукции и </a:t>
            </a:r>
            <a:r>
              <a:rPr lang="ru-RU" sz="2400" dirty="0" smtClean="0"/>
              <a:t>рекламы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Дизайнер интерфейсов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логотипов и фирменного стиля, корпоративной </a:t>
            </a:r>
            <a:r>
              <a:rPr lang="ru-RU" sz="2400" dirty="0" err="1"/>
              <a:t>айдентики</a:t>
            </a:r>
            <a:r>
              <a:rPr lang="ru-RU" sz="2400" dirty="0"/>
              <a:t> и </a:t>
            </a:r>
            <a:r>
              <a:rPr lang="ru-RU" sz="2400" dirty="0" err="1" smtClean="0"/>
              <a:t>брендинга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 smtClean="0"/>
              <a:t>flash</a:t>
            </a:r>
            <a:r>
              <a:rPr lang="ru-RU" sz="2400" dirty="0" smtClean="0"/>
              <a:t>-аниматор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Администратор </a:t>
            </a:r>
            <a:r>
              <a:rPr lang="ru-RU" sz="2400" dirty="0" err="1" smtClean="0"/>
              <a:t>CMSДизайнер</a:t>
            </a:r>
            <a:r>
              <a:rPr lang="ru-RU" sz="2400" dirty="0" smtClean="0"/>
              <a:t> интерьеров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3D-аниматор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3D-дизайнер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Game</a:t>
            </a:r>
            <a:r>
              <a:rPr lang="ru-RU" sz="2400" dirty="0" smtClean="0"/>
              <a:t> </a:t>
            </a:r>
            <a:r>
              <a:rPr lang="ru-RU" sz="2400" dirty="0"/>
              <a:t>дизайнер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1020713"/>
            <a:ext cx="10096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Компьютерная 2D/3D графика и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web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-дизайн</a:t>
            </a:r>
          </a:p>
          <a:p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59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446567" y="343860"/>
            <a:ext cx="11259879" cy="132556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Где будут работать выпускники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университета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1" y="2181441"/>
            <a:ext cx="5439305" cy="3623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141" y="2181441"/>
            <a:ext cx="5439305" cy="362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7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Университетом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Экскурсия /Собеседование / индивидуальные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консультации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Ответы на </a:t>
            </a:r>
            <a:r>
              <a:rPr lang="ru-RU" sz="2000" b="1" dirty="0" smtClean="0">
                <a:latin typeface="Ubuntu" panose="020B0504030602030204" pitchFamily="34" charset="0"/>
              </a:rPr>
              <a:t>вопросы </a:t>
            </a:r>
            <a:r>
              <a:rPr lang="ru-RU" sz="2000" b="1" dirty="0">
                <a:latin typeface="Ubuntu" panose="020B0504030602030204" pitchFamily="34" charset="0"/>
              </a:rPr>
              <a:t>Заключение </a:t>
            </a:r>
            <a:r>
              <a:rPr lang="ru-RU" sz="2000" b="1" dirty="0" smtClean="0">
                <a:latin typeface="Ubuntu" panose="020B0504030602030204" pitchFamily="34" charset="0"/>
              </a:rPr>
              <a:t>договоров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446567" y="343860"/>
            <a:ext cx="11259879" cy="1325563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Где 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работают наши выпускники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1768" b="42884"/>
          <a:stretch/>
        </p:blipFill>
        <p:spPr>
          <a:xfrm>
            <a:off x="446567" y="2381694"/>
            <a:ext cx="3810000" cy="584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-5023" t="26140" r="5023" b="27534"/>
          <a:stretch/>
        </p:blipFill>
        <p:spPr>
          <a:xfrm>
            <a:off x="446567" y="3189768"/>
            <a:ext cx="3519377" cy="1630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1" b="40652"/>
          <a:stretch/>
        </p:blipFill>
        <p:spPr>
          <a:xfrm>
            <a:off x="4424916" y="2115878"/>
            <a:ext cx="3810000" cy="946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39256" b="33674"/>
          <a:stretch/>
        </p:blipFill>
        <p:spPr>
          <a:xfrm>
            <a:off x="4110685" y="3508632"/>
            <a:ext cx="4438461" cy="1201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35070" b="37581"/>
          <a:stretch/>
        </p:blipFill>
        <p:spPr>
          <a:xfrm>
            <a:off x="8374910" y="2068032"/>
            <a:ext cx="3810000" cy="1041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t="38698" b="37023"/>
          <a:stretch/>
        </p:blipFill>
        <p:spPr>
          <a:xfrm>
            <a:off x="8374910" y="3542437"/>
            <a:ext cx="3810000" cy="9250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t="8000" b="5209"/>
          <a:stretch/>
        </p:blipFill>
        <p:spPr>
          <a:xfrm>
            <a:off x="1182871" y="5043424"/>
            <a:ext cx="2046768" cy="1776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t="21395" b="20838"/>
          <a:stretch/>
        </p:blipFill>
        <p:spPr>
          <a:xfrm>
            <a:off x="4954771" y="4901386"/>
            <a:ext cx="2951865" cy="1705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/>
          <a:srcRect t="31721" b="33395"/>
          <a:stretch/>
        </p:blipFill>
        <p:spPr>
          <a:xfrm>
            <a:off x="8964870" y="5043424"/>
            <a:ext cx="2741576" cy="956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03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Трудоустройство выпускников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3894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Знания полученные в процессе обучения гарантируют трудоустройство выпускников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Доступ лучшим студентам в закрытый раздел вакансий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Встречи с </a:t>
            </a:r>
            <a:r>
              <a:rPr lang="en-US" sz="2400" dirty="0" smtClean="0"/>
              <a:t>HR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Мастер-классы от </a:t>
            </a:r>
            <a:r>
              <a:rPr lang="en-US" sz="2400" dirty="0" smtClean="0"/>
              <a:t>HR </a:t>
            </a:r>
            <a:r>
              <a:rPr lang="ru-RU" sz="2400" dirty="0" smtClean="0"/>
              <a:t>и специалистов из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Экскурсии в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Присутствие </a:t>
            </a:r>
            <a:r>
              <a:rPr lang="en-US" sz="2400" dirty="0" smtClean="0"/>
              <a:t>HR </a:t>
            </a:r>
            <a:r>
              <a:rPr lang="ru-RU" sz="2400" dirty="0" smtClean="0"/>
              <a:t>на защите дипломных проектов</a:t>
            </a:r>
            <a:endParaRPr lang="ru-RU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3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308100" y="624315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Факторы успешной учебы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873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564" y="0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2755881" y="136691"/>
            <a:ext cx="8963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Доуниверситетская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подготовка – это старт</a:t>
            </a:r>
            <a:r>
              <a:rPr kumimoji="0" lang="ru-RU" sz="32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в </a:t>
            </a:r>
            <a:r>
              <a:rPr kumimoji="0" lang="en-US" sz="32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для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учеников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en-US" sz="3200" dirty="0" smtClean="0">
                <a:solidFill>
                  <a:prstClr val="white"/>
                </a:solidFill>
                <a:latin typeface="Ubuntu" panose="020B0504030602030204" pitchFamily="34" charset="0"/>
              </a:rPr>
              <a:t>9-1</a:t>
            </a:r>
            <a:r>
              <a:rPr lang="ru-RU" sz="3200" dirty="0">
                <a:solidFill>
                  <a:prstClr val="white"/>
                </a:solidFill>
                <a:latin typeface="Ubuntu" panose="020B0504030602030204" pitchFamily="34" charset="0"/>
              </a:rPr>
              <a:t>0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классов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942565" y="1674092"/>
            <a:ext cx="7173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>
                <a:solidFill>
                  <a:schemeClr val="bg1"/>
                </a:solidFill>
              </a:rPr>
              <a:t>Продолжительность учебной программы - 2 года (4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семестра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  <a:r>
              <a:rPr lang="en-US" sz="2400" dirty="0" smtClean="0">
                <a:solidFill>
                  <a:schemeClr val="bg1"/>
                </a:solidFill>
              </a:rPr>
              <a:t> – </a:t>
            </a:r>
            <a:r>
              <a:rPr lang="ru-RU" sz="2400" dirty="0" smtClean="0">
                <a:solidFill>
                  <a:schemeClr val="bg1"/>
                </a:solidFill>
              </a:rPr>
              <a:t>для выпускников 9-х классов</a:t>
            </a:r>
            <a:endParaRPr lang="ru-RU" sz="2400" dirty="0" smtClean="0">
              <a:solidFill>
                <a:schemeClr val="bg1"/>
              </a:solidFill>
            </a:endParaRPr>
          </a:p>
          <a:p>
            <a:pPr lvl="0"/>
            <a:endParaRPr lang="ru-RU" sz="2400" dirty="0" smtClean="0">
              <a:solidFill>
                <a:schemeClr val="bg1"/>
              </a:solidFill>
            </a:endParaRP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942565" y="3334604"/>
            <a:ext cx="7173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>
                <a:solidFill>
                  <a:schemeClr val="bg1"/>
                </a:solidFill>
              </a:rPr>
              <a:t>Продолжительность учебной программы - </a:t>
            </a:r>
            <a:r>
              <a:rPr lang="ru-RU" sz="2400" dirty="0" smtClean="0">
                <a:solidFill>
                  <a:schemeClr val="bg1"/>
                </a:solidFill>
              </a:rPr>
              <a:t>1 год (2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семестра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  <a:r>
              <a:rPr lang="en-US" sz="2400" dirty="0" smtClean="0">
                <a:solidFill>
                  <a:schemeClr val="bg1"/>
                </a:solidFill>
              </a:rPr>
              <a:t> – </a:t>
            </a:r>
            <a:r>
              <a:rPr lang="ru-RU" sz="2400" dirty="0" smtClean="0">
                <a:solidFill>
                  <a:schemeClr val="bg1"/>
                </a:solidFill>
              </a:rPr>
              <a:t>для выпускников 10-х классов</a:t>
            </a:r>
            <a:endParaRPr lang="ru-RU" sz="2400" dirty="0" smtClean="0">
              <a:solidFill>
                <a:schemeClr val="bg1"/>
              </a:solidFill>
            </a:endParaRPr>
          </a:p>
          <a:p>
            <a:pPr lvl="0"/>
            <a:endParaRPr lang="ru-RU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0838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5"/>
          <a:stretch/>
        </p:blipFill>
        <p:spPr bwMode="auto">
          <a:xfrm>
            <a:off x="4408" y="1"/>
            <a:ext cx="1218759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9">
            <a:extLst>
              <a:ext uri="{FF2B5EF4-FFF2-40B4-BE49-F238E27FC236}">
                <a16:creationId xmlns:a16="http://schemas.microsoft.com/office/drawing/2014/main" id="{2384A22C-C594-4F0B-8C31-405CC29F1B6C}"/>
              </a:ext>
            </a:extLst>
          </p:cNvPr>
          <p:cNvSpPr/>
          <p:nvPr/>
        </p:nvSpPr>
        <p:spPr>
          <a:xfrm>
            <a:off x="6903512" y="115782"/>
            <a:ext cx="5086760" cy="6589818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41988" name="TextBox 6"/>
          <p:cNvSpPr txBox="1">
            <a:spLocks noChangeArrowheads="1"/>
          </p:cNvSpPr>
          <p:nvPr/>
        </p:nvSpPr>
        <p:spPr bwMode="auto">
          <a:xfrm>
            <a:off x="7109289" y="1017615"/>
            <a:ext cx="4676311" cy="555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Основы </a:t>
            </a:r>
            <a:r>
              <a:rPr lang="en-US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web-</a:t>
            </a: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программирования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Основы разработки программного обеспечения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Основы робототехники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Современные информационные технологии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uk-UA" altLang="uk-UA" sz="2000" dirty="0">
              <a:solidFill>
                <a:schemeClr val="bg1"/>
              </a:solidFill>
              <a:latin typeface="Ubuntu" panose="020B0504030602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F3566-8D5D-4134-81D8-083F930EC7DC}"/>
              </a:ext>
            </a:extLst>
          </p:cNvPr>
          <p:cNvSpPr txBox="1"/>
          <p:nvPr/>
        </p:nvSpPr>
        <p:spPr>
          <a:xfrm>
            <a:off x="7163134" y="309754"/>
            <a:ext cx="3671037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>
              <a:defRPr/>
            </a:pPr>
            <a:r>
              <a:rPr lang="uk-UA" sz="3999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HARD 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 </a:t>
            </a:r>
            <a:endParaRPr lang="uk-UA" sz="3999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1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uk-UA" altLang="uk-UA" smtClean="0"/>
          </a:p>
        </p:txBody>
      </p:sp>
      <p:pic>
        <p:nvPicPr>
          <p:cNvPr id="43011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" y="-911014"/>
            <a:ext cx="12187592" cy="812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Прямоугольник 19">
            <a:extLst>
              <a:ext uri="{FF2B5EF4-FFF2-40B4-BE49-F238E27FC236}">
                <a16:creationId xmlns:a16="http://schemas.microsoft.com/office/drawing/2014/main" id="{85D78DB3-D265-4F1F-BF63-9652A96F2836}"/>
              </a:ext>
            </a:extLst>
          </p:cNvPr>
          <p:cNvSpPr/>
          <p:nvPr/>
        </p:nvSpPr>
        <p:spPr>
          <a:xfrm>
            <a:off x="479932" y="549147"/>
            <a:ext cx="5086760" cy="5543855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6B3E-3865-4D6E-ADDD-14CF4404EEF9}"/>
              </a:ext>
            </a:extLst>
          </p:cNvPr>
          <p:cNvSpPr txBox="1"/>
          <p:nvPr/>
        </p:nvSpPr>
        <p:spPr>
          <a:xfrm>
            <a:off x="838310" y="903075"/>
            <a:ext cx="3672625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>
              <a:defRPr/>
            </a:pPr>
            <a:r>
              <a:rPr lang="uk-UA" sz="3999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SOFT</a:t>
            </a:r>
            <a:r>
              <a:rPr lang="uk-UA" sz="3999" b="1" kern="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</a:t>
            </a:r>
            <a:r>
              <a:rPr lang="uk-UA" sz="3999" b="1" kern="0" dirty="0" smtClean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endParaRPr lang="uk-UA" sz="3999" b="1" kern="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9CB6A-FD95-491D-B8C5-082B5B70DB5C}"/>
              </a:ext>
            </a:extLst>
          </p:cNvPr>
          <p:cNvSpPr txBox="1"/>
          <p:nvPr/>
        </p:nvSpPr>
        <p:spPr>
          <a:xfrm>
            <a:off x="665488" y="1874403"/>
            <a:ext cx="5183575" cy="35394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Английский язык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Основы критического мышления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Риторика</a:t>
            </a: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Математика</a:t>
            </a:r>
            <a:endParaRPr lang="uk-UA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8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7991" b="7113"/>
          <a:stretch/>
        </p:blipFill>
        <p:spPr bwMode="auto">
          <a:xfrm>
            <a:off x="-12700" y="-12700"/>
            <a:ext cx="122047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Прямоугольник 19">
            <a:extLst>
              <a:ext uri="{FF2B5EF4-FFF2-40B4-BE49-F238E27FC236}">
                <a16:creationId xmlns:a16="http://schemas.microsoft.com/office/drawing/2014/main" id="{96E1C075-14E1-47B6-9EC4-919FAFE00596}"/>
              </a:ext>
            </a:extLst>
          </p:cNvPr>
          <p:cNvSpPr/>
          <p:nvPr/>
        </p:nvSpPr>
        <p:spPr>
          <a:xfrm>
            <a:off x="6114273" y="260350"/>
            <a:ext cx="5808771" cy="6350000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Ubuntu Light" panose="020B0304030602030204" pitchFamily="34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72A09-BB1F-49B8-9082-D87EE2DF1D61}"/>
              </a:ext>
            </a:extLst>
          </p:cNvPr>
          <p:cNvSpPr txBox="1"/>
          <p:nvPr/>
        </p:nvSpPr>
        <p:spPr>
          <a:xfrm>
            <a:off x="6197950" y="685626"/>
            <a:ext cx="5641415" cy="70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39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buntu" panose="020B0504030602030204" pitchFamily="34" charset="0"/>
                <a:cs typeface="Calibri" pitchFamily="34" charset="0"/>
                <a:sym typeface="Arial" charset="0"/>
              </a:rPr>
              <a:t>ФОРМАТ ОБУЧЕНИЯ</a:t>
            </a:r>
            <a:endParaRPr lang="uk-UA" sz="3999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3F1CB-7117-4549-B477-53FA10D3757B}"/>
              </a:ext>
            </a:extLst>
          </p:cNvPr>
          <p:cNvSpPr txBox="1"/>
          <p:nvPr/>
        </p:nvSpPr>
        <p:spPr>
          <a:xfrm>
            <a:off x="6281629" y="1883788"/>
            <a:ext cx="5641415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Тренинги</a:t>
            </a: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Практические занятия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Командная работа над проектами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Презентация результатов</a:t>
            </a:r>
            <a:endParaRPr lang="uk-UA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uk-UA" sz="1600" dirty="0">
              <a:solidFill>
                <a:prstClr val="black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9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5" b="5445"/>
          <a:stretch/>
        </p:blipFill>
        <p:spPr bwMode="auto">
          <a:xfrm>
            <a:off x="2205" y="1"/>
            <a:ext cx="1218759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19">
            <a:extLst>
              <a:ext uri="{FF2B5EF4-FFF2-40B4-BE49-F238E27FC236}">
                <a16:creationId xmlns:a16="http://schemas.microsoft.com/office/drawing/2014/main" id="{BF89071F-3017-4707-AC8F-55DDAB314569}"/>
              </a:ext>
            </a:extLst>
          </p:cNvPr>
          <p:cNvSpPr/>
          <p:nvPr/>
        </p:nvSpPr>
        <p:spPr>
          <a:xfrm>
            <a:off x="121240" y="5804145"/>
            <a:ext cx="7173839" cy="585651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schemeClr val="bg1"/>
              </a:solidFill>
              <a:latin typeface="Century Schoolbook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669EC-2BD8-4E17-A5A2-5D9C019E4D93}"/>
              </a:ext>
            </a:extLst>
          </p:cNvPr>
          <p:cNvSpPr txBox="1"/>
          <p:nvPr/>
        </p:nvSpPr>
        <p:spPr>
          <a:xfrm>
            <a:off x="264082" y="5804145"/>
            <a:ext cx="7127812" cy="5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В конце семестра – защита проекта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8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80730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175" y="1122363"/>
            <a:ext cx="70361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„</a:t>
            </a:r>
            <a:r>
              <a:rPr lang="ru-RU" sz="2800" dirty="0" err="1">
                <a:solidFill>
                  <a:schemeClr val="bg1"/>
                </a:solidFill>
                <a:latin typeface="Ubuntu" panose="020B0504030602030204" pitchFamily="34" charset="0"/>
              </a:rPr>
              <a:t>Facebook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 — шикарный опыт, мне просто повезло. Но я жалею, что не доучился в </a:t>
            </a: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</a:rPr>
              <a:t>университете, 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где тебе дают больше, чем ты знаешь. Там ты просто получаешь удовольствие, открывая мир.”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365125"/>
            <a:ext cx="12065000" cy="1325563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Поступление в </a:t>
            </a:r>
            <a:r>
              <a:rPr lang="en-US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IT Step University </a:t>
            </a:r>
            <a:r>
              <a:rPr lang="en-US" b="1" dirty="0" err="1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Dnipro</a:t>
            </a:r>
            <a:endParaRPr lang="ru-RU" b="1" dirty="0">
              <a:solidFill>
                <a:schemeClr val="bg1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4658" y="1889126"/>
            <a:ext cx="1109254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Документы для поступления: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Сертификаты ЗНО: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Украинский язык и литература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Математика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Иностранный язык или Физика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Аттестат о среднем образовании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4 фотографии 3х4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Приписное </a:t>
            </a:r>
            <a:endParaRPr lang="en-US" sz="2800" dirty="0" smtClean="0">
              <a:solidFill>
                <a:schemeClr val="bg1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Прием документов:  с 10 июля по 22 июля 2019</a:t>
            </a:r>
          </a:p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Начало занятий: 1 сентября 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51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8873"/>
            <a:ext cx="12192000" cy="753687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6282938"/>
            <a:ext cx="10515600" cy="575062"/>
          </a:xfrm>
        </p:spPr>
        <p:txBody>
          <a:bodyPr>
            <a:normAutofit/>
          </a:bodyPr>
          <a:lstStyle/>
          <a:p>
            <a:r>
              <a:rPr lang="ru-RU" sz="1800" i="1" dirty="0" smtClean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По данным</a:t>
            </a:r>
            <a:r>
              <a:rPr lang="en-US" sz="1800" i="1" dirty="0" smtClean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 IT Community Dnipro</a:t>
            </a:r>
            <a:r>
              <a:rPr lang="ru-RU" sz="1800" i="1" dirty="0" smtClean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endParaRPr lang="ru-RU" sz="1800" i="1" dirty="0">
              <a:solidFill>
                <a:schemeClr val="bg1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5893318" y="1260840"/>
            <a:ext cx="750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5031066" y="2584279"/>
            <a:ext cx="247484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Место по уровню развития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отрасли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659014" y="376538"/>
            <a:ext cx="270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170+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933087" y="1690791"/>
            <a:ext cx="18292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компаний в Днепре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806199" y="4175013"/>
            <a:ext cx="3157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</a:t>
            </a:r>
            <a:r>
              <a:rPr lang="en-US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000+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984247" y="5386712"/>
            <a:ext cx="24748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специалистов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9639675" y="2337122"/>
            <a:ext cx="270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4%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9355263" y="3695930"/>
            <a:ext cx="18292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ВВП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72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452211"/>
            <a:ext cx="12065000" cy="1325563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Поступление </a:t>
            </a:r>
            <a:r>
              <a:rPr lang="ru-RU" sz="40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на </a:t>
            </a:r>
            <a:r>
              <a:rPr lang="ru-RU" sz="4000" b="1" dirty="0" err="1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доуниверситетскую</a:t>
            </a:r>
            <a:r>
              <a:rPr lang="ru-RU" sz="40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подготовку</a:t>
            </a:r>
            <a:endParaRPr lang="ru-RU" sz="40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4658" y="1889126"/>
            <a:ext cx="1109254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Документы для поступления: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Паспорт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ИНН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Свидетельство о рождении</a:t>
            </a:r>
            <a:endParaRPr lang="en-US" sz="2800" dirty="0" smtClean="0">
              <a:solidFill>
                <a:srgbClr val="0070C0"/>
              </a:solidFill>
              <a:latin typeface="Ubuntu" pitchFamily="34" charset="0"/>
            </a:endParaRPr>
          </a:p>
          <a:p>
            <a:pPr lvl="1"/>
            <a:endParaRPr lang="en-US" sz="2800" dirty="0">
              <a:solidFill>
                <a:srgbClr val="0070C0"/>
              </a:solidFill>
              <a:latin typeface="Ubuntu" pitchFamily="34" charset="0"/>
            </a:endParaRPr>
          </a:p>
          <a:p>
            <a:pPr marL="457200" lvl="1" indent="0">
              <a:buNone/>
            </a:pPr>
            <a:endParaRPr lang="en-US" sz="2800" dirty="0">
              <a:solidFill>
                <a:srgbClr val="0070C0"/>
              </a:solidFill>
              <a:latin typeface="Ubuntu" pitchFamily="34" charset="0"/>
            </a:endParaRPr>
          </a:p>
          <a:p>
            <a:pPr marL="0" indent="0">
              <a:buNone/>
            </a:pPr>
            <a:endParaRPr lang="ru-RU" sz="3200" dirty="0" smtClean="0">
              <a:solidFill>
                <a:srgbClr val="0070C0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Начало занятий: 1 сентября 2019</a:t>
            </a:r>
          </a:p>
          <a:p>
            <a:pPr lvl="1"/>
            <a:endParaRPr lang="ru-RU" sz="2800" dirty="0">
              <a:solidFill>
                <a:srgbClr val="0070C0"/>
              </a:solidFill>
              <a:latin typeface="Ubuntu" pitchFamily="34" charset="0"/>
            </a:endParaRPr>
          </a:p>
          <a:p>
            <a:pPr lvl="1"/>
            <a:endParaRPr lang="en-US" sz="2800" dirty="0" smtClean="0">
              <a:solidFill>
                <a:srgbClr val="0070C0"/>
              </a:solidFill>
              <a:latin typeface="Ubuntu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3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latin typeface="Ubuntu" panose="020B0504030602030204" pitchFamily="34" charset="0"/>
              </a:rPr>
              <a:t>Продолжаем!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Знакомство </a:t>
            </a:r>
            <a:endParaRPr lang="en-US" b="1" dirty="0">
              <a:latin typeface="Ubuntu" panose="020B0504030602030204" pitchFamily="34" charset="0"/>
            </a:endParaRP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с Университетом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 smtClean="0">
                <a:latin typeface="Ubuntu" panose="020B0504030602030204" pitchFamily="34" charset="0"/>
              </a:rPr>
              <a:t>Экскурсия /Собеседование / индивидуальные</a:t>
            </a:r>
          </a:p>
          <a:p>
            <a:pPr algn="ctr"/>
            <a:r>
              <a:rPr lang="ru-RU" sz="1600" b="1" dirty="0" smtClean="0">
                <a:latin typeface="Ubuntu" panose="020B0504030602030204" pitchFamily="34" charset="0"/>
              </a:rPr>
              <a:t>консультации</a:t>
            </a:r>
            <a:endParaRPr lang="ru-RU" sz="16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Ответы на вопросы Заключение договоров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006" y="2570775"/>
            <a:ext cx="2224088" cy="2224088"/>
          </a:xfrm>
        </p:spPr>
      </p:pic>
    </p:spTree>
    <p:extLst>
      <p:ext uri="{BB962C8B-B14F-4D97-AF65-F5344CB8AC3E}">
        <p14:creationId xmlns:p14="http://schemas.microsoft.com/office/powerpoint/2010/main" val="10892714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Высшее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образование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604252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0" name="Shape 9"/>
          <p:cNvSpPr/>
          <p:nvPr/>
        </p:nvSpPr>
        <p:spPr>
          <a:xfrm>
            <a:off x="2281378" y="3354654"/>
            <a:ext cx="3325815" cy="3325815"/>
          </a:xfrm>
          <a:prstGeom prst="leftCircularArrow">
            <a:avLst>
              <a:gd name="adj1" fmla="val 3230"/>
              <a:gd name="adj2" fmla="val 398184"/>
              <a:gd name="adj3" fmla="val 2173695"/>
              <a:gd name="adj4" fmla="val 9024489"/>
              <a:gd name="adj5" fmla="val 3768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1269325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1999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441133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709586" rIns="180631" bIns="180631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3" name="Circular Arrow 12"/>
          <p:cNvSpPr/>
          <p:nvPr/>
        </p:nvSpPr>
        <p:spPr>
          <a:xfrm>
            <a:off x="6093319" y="1258918"/>
            <a:ext cx="3708231" cy="3708231"/>
          </a:xfrm>
          <a:prstGeom prst="circularArrow">
            <a:avLst>
              <a:gd name="adj1" fmla="val 2897"/>
              <a:gd name="adj2" fmla="val 354330"/>
              <a:gd name="adj3" fmla="val 19470159"/>
              <a:gd name="adj4" fmla="val 12575511"/>
              <a:gd name="adj5" fmla="val 3380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5106206" y="2254903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2001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278014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2889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6500" kern="1200" dirty="0">
              <a:latin typeface="Ubuntu" panose="020B0504030602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943087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2018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78" y="2956007"/>
            <a:ext cx="1668173" cy="1687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00" y="3016305"/>
            <a:ext cx="1290045" cy="1567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906" y="3479805"/>
            <a:ext cx="1301978" cy="1583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93" y="5063461"/>
            <a:ext cx="14106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B5483"/>
                </a:solidFill>
                <a:latin typeface="Bahnschrift Condensed" panose="020B0502040204020203" pitchFamily="34" charset="0"/>
              </a:rPr>
              <a:t>DNEPR</a:t>
            </a:r>
            <a:endParaRPr lang="ru-RU" sz="2600" b="1" dirty="0">
              <a:solidFill>
                <a:srgbClr val="0B5483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802415" y="2982627"/>
            <a:ext cx="1995567" cy="1967495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3652565" y="2971994"/>
            <a:ext cx="1995568" cy="1967495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6504278" y="2950728"/>
            <a:ext cx="2033659" cy="2005051"/>
          </a:xfrm>
        </p:spPr>
      </p:pic>
      <p:sp>
        <p:nvSpPr>
          <p:cNvPr id="5" name="TextBox 4"/>
          <p:cNvSpPr txBox="1"/>
          <p:nvPr/>
        </p:nvSpPr>
        <p:spPr>
          <a:xfrm>
            <a:off x="249534" y="5459772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Разработка 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программного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обеспечения 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9726" y="5598271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Компьютерная 2D/3D графика и </a:t>
            </a:r>
            <a:r>
              <a:rPr lang="ru-RU" b="1" dirty="0" err="1">
                <a:latin typeface="Ubuntu" panose="020B0504030602030204" pitchFamily="34" charset="0"/>
              </a:rPr>
              <a:t>web</a:t>
            </a:r>
            <a:r>
              <a:rPr lang="ru-RU" b="1" dirty="0">
                <a:latin typeface="Ubuntu" panose="020B0504030602030204" pitchFamily="34" charset="0"/>
              </a:rPr>
              <a:t> -дизайн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60391" y="5598270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Сети и</a:t>
            </a:r>
          </a:p>
          <a:p>
            <a:pPr algn="ctr"/>
            <a:r>
              <a:rPr lang="ru-RU" b="1" dirty="0" err="1">
                <a:latin typeface="Ubuntu" panose="020B0504030602030204" pitchFamily="34" charset="0"/>
              </a:rPr>
              <a:t>кибербезопасность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atin typeface="Ubuntu" panose="020B0504030602030204" pitchFamily="34" charset="0"/>
              </a:rPr>
              <a:t>Специальность «Компьютерные науки»</a:t>
            </a:r>
            <a:endParaRPr lang="ru-RU" sz="3600" b="1" dirty="0">
              <a:latin typeface="Ubuntu" panose="020B05040306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8651" y="1279708"/>
            <a:ext cx="7335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Ubuntu" panose="020B0504030602030204" pitchFamily="34" charset="0"/>
              </a:rPr>
              <a:t>Бакалаврские программы</a:t>
            </a:r>
            <a:endParaRPr lang="ru-RU" sz="2800" b="1" dirty="0">
              <a:latin typeface="Ubuntu" panose="020B0504030602030204" pitchFamily="34" charset="0"/>
            </a:endParaRP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63233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522144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85170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0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312667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1" name="TextBox 20"/>
          <p:cNvSpPr txBox="1"/>
          <p:nvPr/>
        </p:nvSpPr>
        <p:spPr>
          <a:xfrm>
            <a:off x="8882286" y="5736769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Ubuntu" panose="020B0504030602030204" pitchFamily="34" charset="0"/>
              </a:rPr>
              <a:t>Web-</a:t>
            </a:r>
            <a:r>
              <a:rPr lang="ru-RU" b="1" dirty="0" smtClean="0">
                <a:latin typeface="Ubuntu" panose="020B0504030602030204" pitchFamily="34" charset="0"/>
              </a:rPr>
              <a:t>программирование</a:t>
            </a:r>
            <a:endParaRPr lang="en-US" b="1" dirty="0"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119" t="-886" r="11922"/>
          <a:stretch/>
        </p:blipFill>
        <p:spPr>
          <a:xfrm>
            <a:off x="9431073" y="2890759"/>
            <a:ext cx="2020185" cy="21249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837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1" y="23768"/>
            <a:ext cx="12141939" cy="683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8304AE-9AC5-4193-A2E2-D58B7DE0C7BA}"/>
              </a:ext>
            </a:extLst>
          </p:cNvPr>
          <p:cNvSpPr/>
          <p:nvPr/>
        </p:nvSpPr>
        <p:spPr>
          <a:xfrm>
            <a:off x="243878" y="127014"/>
            <a:ext cx="5588044" cy="6627739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9220" name="TextBox 7">
            <a:extLst>
              <a:ext uri="{FF2B5EF4-FFF2-40B4-BE49-F238E27FC236}">
                <a16:creationId xmlns:a16="http://schemas.microsoft.com/office/drawing/2014/main" id="{53ECFA42-E787-4C3F-90FE-0880C5FF7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30" y="476008"/>
            <a:ext cx="5298937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Char char="•"/>
              <a:defRPr/>
            </a:pPr>
            <a:endParaRPr lang="uk-UA" sz="2800" b="1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Преподаватели-практики </a:t>
            </a:r>
          </a:p>
          <a:p>
            <a:pPr eaLnBrk="1" hangingPunct="1">
              <a:buFont typeface="Arial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Учебные программы соответствуют потребностям ІТ-рынка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US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Максимум практики </a:t>
            </a:r>
          </a:p>
          <a:p>
            <a:pPr eaLnBrk="1" hangingPunct="1">
              <a:buFont typeface="Arial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Программы сформированы на основе опыта ведущих университетов мира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723" y="880810"/>
            <a:ext cx="4102324" cy="836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5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4E614E2-299E-46D5-9161-7039752BA081}"/>
              </a:ext>
            </a:extLst>
          </p:cNvPr>
          <p:cNvSpPr txBox="1"/>
          <p:nvPr/>
        </p:nvSpPr>
        <p:spPr>
          <a:xfrm>
            <a:off x="7321087" y="2127827"/>
            <a:ext cx="3802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Компьютерная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 2D/3D 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графика </a:t>
            </a:r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и 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web -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дизайн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7FDEAC5B-DD4F-47D8-89AD-26CC3D767444}"/>
              </a:ext>
            </a:extLst>
          </p:cNvPr>
          <p:cNvSpPr/>
          <p:nvPr/>
        </p:nvSpPr>
        <p:spPr>
          <a:xfrm>
            <a:off x="7046744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0443" b="12752"/>
          <a:stretch/>
        </p:blipFill>
        <p:spPr>
          <a:xfrm>
            <a:off x="625035" y="712382"/>
            <a:ext cx="10866342" cy="6393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80731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Учебная программа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9546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4E614E2-299E-46D5-9161-7039752BA081}"/>
              </a:ext>
            </a:extLst>
          </p:cNvPr>
          <p:cNvSpPr txBox="1"/>
          <p:nvPr/>
        </p:nvSpPr>
        <p:spPr>
          <a:xfrm>
            <a:off x="7321087" y="2127827"/>
            <a:ext cx="3802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Компьютерная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 2D/3D 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графика </a:t>
            </a:r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и 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web -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дизайн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7FDEAC5B-DD4F-47D8-89AD-26CC3D767444}"/>
              </a:ext>
            </a:extLst>
          </p:cNvPr>
          <p:cNvSpPr/>
          <p:nvPr/>
        </p:nvSpPr>
        <p:spPr>
          <a:xfrm>
            <a:off x="7046744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9995" t="-896" r="-258" b="13649"/>
          <a:stretch/>
        </p:blipFill>
        <p:spPr>
          <a:xfrm>
            <a:off x="853866" y="508907"/>
            <a:ext cx="10944224" cy="63490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960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uk-UA" altLang="uk-UA" smtClean="0"/>
          </a:p>
        </p:txBody>
      </p:sp>
      <p:pic>
        <p:nvPicPr>
          <p:cNvPr id="21507" name="Content Placeholder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44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F5958A-3992-4968-BA0C-BD5575C7E152}"/>
              </a:ext>
            </a:extLst>
          </p:cNvPr>
          <p:cNvSpPr/>
          <p:nvPr/>
        </p:nvSpPr>
        <p:spPr>
          <a:xfrm>
            <a:off x="768790" y="5516873"/>
            <a:ext cx="1845835" cy="645963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286D7-80F6-42C4-B0F4-CDCCF9ECB3C1}"/>
              </a:ext>
            </a:extLst>
          </p:cNvPr>
          <p:cNvSpPr txBox="1"/>
          <p:nvPr/>
        </p:nvSpPr>
        <p:spPr>
          <a:xfrm>
            <a:off x="552941" y="5516873"/>
            <a:ext cx="2401331" cy="5840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uk-UA" sz="3199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  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Лекции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76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1872</TotalTime>
  <Words>1226</Words>
  <Application>Microsoft Office PowerPoint</Application>
  <PresentationFormat>Widescreen</PresentationFormat>
  <Paragraphs>221</Paragraphs>
  <Slides>31</Slides>
  <Notes>16</Notes>
  <HiddenSlides>18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31</vt:i4>
      </vt:variant>
    </vt:vector>
  </HeadingPairs>
  <TitlesOfParts>
    <vt:vector size="45" baseType="lpstr">
      <vt:lpstr>Arial</vt:lpstr>
      <vt:lpstr>Bahnschrift Condensed</vt:lpstr>
      <vt:lpstr>Calibri</vt:lpstr>
      <vt:lpstr>Calibri Light</vt:lpstr>
      <vt:lpstr>Century Schoolbook</vt:lpstr>
      <vt:lpstr>Ubuntu</vt:lpstr>
      <vt:lpstr>Ubuntu</vt:lpstr>
      <vt:lpstr>Ubuntu Light</vt:lpstr>
      <vt:lpstr>Office Theme</vt:lpstr>
      <vt:lpstr>1_Специальное оформление</vt:lpstr>
      <vt:lpstr>1_Office Theme</vt:lpstr>
      <vt:lpstr>2_Специальное оформление</vt:lpstr>
      <vt:lpstr>3_Специальное оформление</vt:lpstr>
      <vt:lpstr>Тема Office</vt:lpstr>
      <vt:lpstr>PowerPoint Presentation</vt:lpstr>
      <vt:lpstr>PowerPoint Presentation</vt:lpstr>
      <vt:lpstr>По данным IT Community Dnipro </vt:lpstr>
      <vt:lpstr>Высшее IT образование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Кем могут работать выпускники</vt:lpstr>
      <vt:lpstr>Кем могут работать выпускники</vt:lpstr>
      <vt:lpstr>Кем могут работать выпускники</vt:lpstr>
      <vt:lpstr>Где будут работать выпускники университета</vt:lpstr>
      <vt:lpstr>Где работают наши выпускники</vt:lpstr>
      <vt:lpstr>Трудоустройство выпускников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Поступление в IT Step University Dnipro</vt:lpstr>
      <vt:lpstr>Поступление на доуниверситетскую подготовку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max</cp:lastModifiedBy>
  <cp:revision>291</cp:revision>
  <dcterms:created xsi:type="dcterms:W3CDTF">2019-02-04T17:57:26Z</dcterms:created>
  <dcterms:modified xsi:type="dcterms:W3CDTF">2019-05-25T04:59:07Z</dcterms:modified>
</cp:coreProperties>
</file>